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9" r:id="rId3"/>
    <p:sldId id="310" r:id="rId4"/>
    <p:sldId id="314" r:id="rId5"/>
    <p:sldId id="305" r:id="rId6"/>
    <p:sldId id="313" r:id="rId7"/>
    <p:sldId id="308" r:id="rId8"/>
    <p:sldId id="306" r:id="rId9"/>
    <p:sldId id="316" r:id="rId10"/>
    <p:sldId id="317" r:id="rId11"/>
    <p:sldId id="301" r:id="rId12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bor Kolář, Ing. Bc." initials="LK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36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9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96C52-57F9-419A-8E93-106C0C1B746C}" type="datetimeFigureOut">
              <a:rPr lang="cs-CZ" smtClean="0"/>
              <a:pPr/>
              <a:t>01.09.2020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7"/>
            <a:ext cx="2945659" cy="498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7"/>
            <a:ext cx="2945659" cy="498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7D780-CFD7-4CDE-B07A-84C30ECFD9A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060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06EEF-B12D-4BBC-BD65-2233F5740D02}" type="datetimeFigureOut">
              <a:rPr lang="cs-CZ" smtClean="0"/>
              <a:pPr/>
              <a:t>01.09.2020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945659" cy="498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7"/>
            <a:ext cx="2945659" cy="498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F6885-2F8A-404D-8719-065780D83C6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01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885-2F8A-404D-8719-065780D83C64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2361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885-2F8A-404D-8719-065780D83C64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796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885-2F8A-404D-8719-065780D83C64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75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885-2F8A-404D-8719-065780D83C64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38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885-2F8A-404D-8719-065780D83C64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50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885-2F8A-404D-8719-065780D83C64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02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885-2F8A-404D-8719-065780D83C64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759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885-2F8A-404D-8719-065780D83C64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647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885-2F8A-404D-8719-065780D83C64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759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885-2F8A-404D-8719-065780D83C64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759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F6885-2F8A-404D-8719-065780D83C64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55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1FC0-D5F1-45F9-8D06-B05CAAE185A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1496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C69F-BD8C-4340-B0D4-AA0EABEF104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4256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D07D2-44C5-4DC3-8F0B-31D6B684F994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8495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4303-BEFA-42FC-901B-21820B147FC3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693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5786-D49E-47B5-8C1A-BFAD14D8D42B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6610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FCD9-47A8-44E5-AA0F-780879C465B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935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3945F-C6CB-4786-A219-A03EEBA0EC32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7287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E90D-C9BC-48F3-B194-2276DD4FBE3D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7330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D4E6-06CA-454F-97D7-92B76DC88E05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9410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EAF4C-FBE9-430D-A71A-455A32C10D1C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9052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72745-5A7D-4ED5-89FE-516F8EFA8E3E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2567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5420-ECDF-43A8-ADDC-8A7D1DC8051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5003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7.wmf"/><Relationship Id="rId26" Type="http://schemas.openxmlformats.org/officeDocument/2006/relationships/image" Target="../media/image10.wmf"/><Relationship Id="rId3" Type="http://schemas.openxmlformats.org/officeDocument/2006/relationships/slideLayout" Target="../slideLayouts/slideLayout1.xml"/><Relationship Id="rId21" Type="http://schemas.openxmlformats.org/officeDocument/2006/relationships/oleObject" Target="../embeddings/oleObject8.bin"/><Relationship Id="rId34" Type="http://schemas.openxmlformats.org/officeDocument/2006/relationships/oleObject" Target="../embeddings/List_aplikace_Microsoft_Excel_97_20035.xls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List_aplikace_Microsoft_Excel_97_20032.xls"/><Relationship Id="rId33" Type="http://schemas.openxmlformats.org/officeDocument/2006/relationships/oleObject" Target="../embeddings/oleObject12.bin"/><Relationship Id="rId2" Type="http://schemas.openxmlformats.org/officeDocument/2006/relationships/vmlDrawing" Target="../drawings/vmlDrawing1.v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29" Type="http://schemas.openxmlformats.org/officeDocument/2006/relationships/image" Target="../media/image11.wmf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3.bin"/><Relationship Id="rId24" Type="http://schemas.openxmlformats.org/officeDocument/2006/relationships/oleObject" Target="../embeddings/oleObject9.bin"/><Relationship Id="rId32" Type="http://schemas.openxmlformats.org/officeDocument/2006/relationships/image" Target="../media/image12.wmf"/><Relationship Id="rId5" Type="http://schemas.openxmlformats.org/officeDocument/2006/relationships/hyperlink" Target="https://www.valasskemezirici.cz/programy-vyhlasovane-na-rok-2021/ds-3075/archiv=0&amp;p1=17588" TargetMode="External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9.wmf"/><Relationship Id="rId28" Type="http://schemas.openxmlformats.org/officeDocument/2006/relationships/oleObject" Target="../embeddings/List_aplikace_Microsoft_Excel_97_20033.xls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7.bin"/><Relationship Id="rId31" Type="http://schemas.openxmlformats.org/officeDocument/2006/relationships/oleObject" Target="../embeddings/List_aplikace_Microsoft_Excel_97_20034.xls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5.wmf"/><Relationship Id="rId22" Type="http://schemas.openxmlformats.org/officeDocument/2006/relationships/oleObject" Target="../embeddings/List_aplikace_Microsoft_Excel_97_20031.xls"/><Relationship Id="rId27" Type="http://schemas.openxmlformats.org/officeDocument/2006/relationships/oleObject" Target="../embeddings/oleObject10.bin"/><Relationship Id="rId30" Type="http://schemas.openxmlformats.org/officeDocument/2006/relationships/oleObject" Target="../embeddings/oleObject11.bin"/><Relationship Id="rId35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.png"/><Relationship Id="rId4" Type="http://schemas.openxmlformats.org/officeDocument/2006/relationships/hyperlink" Target="https://www.valasskemezirici.cz/granty-prispevky-verejna-podpora/ds-1298/archiv=0&amp;p1=1758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okument_aplikace_Microsoft_Word1.docx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3.bin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.png"/><Relationship Id="rId5" Type="http://schemas.openxmlformats.org/officeDocument/2006/relationships/hyperlink" Target="https://www.valasskemezirici.cz/zasady-pro-poskytovani-dotaci-a-navratnych-financnich-vypomoci-ucinne-od-1-7-2020/d-43433/p1=17588" TargetMode="Externa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5.xml"/><Relationship Id="rId6" Type="http://schemas.openxmlformats.org/officeDocument/2006/relationships/hyperlink" Target="mailto:epodatelna@muvalmez.cz" TargetMode="External"/><Relationship Id="rId5" Type="http://schemas.openxmlformats.org/officeDocument/2006/relationships/hyperlink" Target="https://www.valasskemezirici.cz/zasady-pro-poskytovani-dotaci-a-navratnych-financnich-vypomoci-ucinne-od-1-7-2020/d-43433/p1=17588" TargetMode="External"/><Relationship Id="rId10" Type="http://schemas.openxmlformats.org/officeDocument/2006/relationships/image" Target="../media/image15.wmf"/><Relationship Id="rId4" Type="http://schemas.openxmlformats.org/officeDocument/2006/relationships/notesSlide" Target="../notesSlides/notesSlide6.xml"/><Relationship Id="rId9" Type="http://schemas.openxmlformats.org/officeDocument/2006/relationships/package" Target="../embeddings/List_aplikace_Microsoft_Excel2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slideLayout" Target="../slideLayouts/slideLayout1.xml"/><Relationship Id="rId7" Type="http://schemas.openxmlformats.org/officeDocument/2006/relationships/package" Target="../embeddings/List_aplikace_Microsoft_Excel3.xlsx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7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708920"/>
            <a:ext cx="7772400" cy="1679572"/>
          </a:xfrm>
        </p:spPr>
        <p:txBody>
          <a:bodyPr anchor="ctr"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cs-CZ" altLang="cs-CZ" sz="3600" b="1" dirty="0" smtClean="0">
                <a:latin typeface="Arial Black" panose="020B0A04020102020204" pitchFamily="34" charset="0"/>
              </a:rPr>
              <a:t> </a:t>
            </a:r>
            <a:r>
              <a:rPr lang="cs-CZ" altLang="cs-CZ" sz="4000" b="1" dirty="0" smtClean="0">
                <a:latin typeface="+mn-lt"/>
              </a:rPr>
              <a:t>Jak žádat o dotaci z rozpočtu</a:t>
            </a:r>
            <a:br>
              <a:rPr lang="cs-CZ" altLang="cs-CZ" sz="4000" b="1" dirty="0" smtClean="0">
                <a:latin typeface="+mn-lt"/>
              </a:rPr>
            </a:br>
            <a:r>
              <a:rPr lang="cs-CZ" altLang="cs-CZ" sz="4000" b="1" dirty="0" smtClean="0">
                <a:latin typeface="+mn-lt"/>
              </a:rPr>
              <a:t>města Valašské Meziříčí </a:t>
            </a:r>
            <a:br>
              <a:rPr lang="cs-CZ" altLang="cs-CZ" sz="4000" b="1" dirty="0" smtClean="0">
                <a:latin typeface="+mn-lt"/>
              </a:rPr>
            </a:br>
            <a:r>
              <a:rPr lang="cs-CZ" altLang="cs-CZ" sz="2200" b="1" dirty="0" smtClean="0">
                <a:latin typeface="+mn-lt"/>
              </a:rPr>
              <a:t/>
            </a:r>
            <a:br>
              <a:rPr lang="cs-CZ" altLang="cs-CZ" sz="2200" b="1" dirty="0" smtClean="0">
                <a:latin typeface="+mn-lt"/>
              </a:rPr>
            </a:br>
            <a:r>
              <a:rPr lang="cs-CZ" altLang="cs-CZ" sz="2200" b="1" dirty="0">
                <a:latin typeface="+mn-lt"/>
              </a:rPr>
              <a:t/>
            </a:r>
            <a:br>
              <a:rPr lang="cs-CZ" altLang="cs-CZ" sz="2200" b="1" dirty="0">
                <a:latin typeface="+mn-lt"/>
              </a:rPr>
            </a:br>
            <a:r>
              <a:rPr lang="cs-CZ" altLang="cs-CZ" sz="2700" b="1" i="1" dirty="0"/>
              <a:t>Ing. Hana Plevová</a:t>
            </a:r>
            <a:br>
              <a:rPr lang="cs-CZ" altLang="cs-CZ" sz="2700" b="1" i="1" dirty="0"/>
            </a:br>
            <a:r>
              <a:rPr lang="cs-CZ" altLang="cs-CZ" sz="2700" b="1" i="1" dirty="0"/>
              <a:t>Útvar interního auditu a kontroly</a:t>
            </a:r>
            <a:r>
              <a:rPr lang="cs-CZ" sz="2700" b="1" i="1" dirty="0"/>
              <a:t/>
            </a:r>
            <a:br>
              <a:rPr lang="cs-CZ" sz="2700" b="1" i="1" dirty="0"/>
            </a:br>
            <a:endParaRPr lang="cs-CZ" altLang="cs-CZ" sz="2700" b="1" dirty="0"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5373216"/>
            <a:ext cx="6624736" cy="360040"/>
          </a:xfrm>
        </p:spPr>
        <p:txBody>
          <a:bodyPr>
            <a:normAutofit lnSpcReduction="10000"/>
          </a:bodyPr>
          <a:lstStyle/>
          <a:p>
            <a:endParaRPr lang="cs-CZ" altLang="cs-CZ" sz="2200" i="1" dirty="0" smtClean="0"/>
          </a:p>
          <a:p>
            <a:endParaRPr lang="cs-CZ" altLang="cs-CZ" sz="20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60606"/>
            <a:ext cx="712310" cy="803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cs-CZ" altLang="cs-CZ" sz="4400" dirty="0" smtClean="0"/>
              <a:t> </a:t>
            </a:r>
            <a:endParaRPr lang="cs-CZ" alt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4347"/>
            <a:ext cx="8856984" cy="5505013"/>
          </a:xfrm>
        </p:spPr>
        <p:txBody>
          <a:bodyPr>
            <a:normAutofit/>
          </a:bodyPr>
          <a:lstStyle/>
          <a:p>
            <a:pPr lvl="0"/>
            <a:r>
              <a:rPr lang="cs-CZ" sz="2800" b="1" u="sng" dirty="0" smtClean="0"/>
              <a:t>Přehled schválených dotací</a:t>
            </a:r>
            <a:endParaRPr lang="cs-CZ" sz="2800" dirty="0"/>
          </a:p>
          <a:p>
            <a:pPr algn="just"/>
            <a:endParaRPr lang="cs-CZ" sz="1900" dirty="0" smtClean="0"/>
          </a:p>
          <a:p>
            <a:pPr algn="just"/>
            <a:endParaRPr lang="cs-CZ" sz="1900" dirty="0"/>
          </a:p>
          <a:p>
            <a:pPr algn="just"/>
            <a:endParaRPr lang="cs-CZ" sz="1900" dirty="0" smtClean="0"/>
          </a:p>
          <a:p>
            <a:pPr algn="just"/>
            <a:endParaRPr lang="cs-CZ" sz="19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60606"/>
            <a:ext cx="712310" cy="803741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7937"/>
              </p:ext>
            </p:extLst>
          </p:nvPr>
        </p:nvGraphicFramePr>
        <p:xfrm>
          <a:off x="346894" y="1988840"/>
          <a:ext cx="8617596" cy="2234331"/>
        </p:xfrm>
        <a:graphic>
          <a:graphicData uri="http://schemas.openxmlformats.org/drawingml/2006/table">
            <a:tbl>
              <a:tblPr/>
              <a:tblGrid>
                <a:gridCol w="408682"/>
                <a:gridCol w="648072"/>
                <a:gridCol w="1944216"/>
                <a:gridCol w="2744094"/>
                <a:gridCol w="1436266"/>
                <a:gridCol w="1436266"/>
              </a:tblGrid>
              <a:tr h="314091">
                <a:tc>
                  <a:txBody>
                    <a:bodyPr/>
                    <a:lstStyle/>
                    <a:p>
                      <a:r>
                        <a:rPr lang="cs-CZ" dirty="0"/>
                        <a:t>#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Rok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Žadatel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Projekt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Program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Schváleno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BIKE PRO RACING, z.s.,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Uspořádání a zajištění závodu 21. ročníku Valašského poháru MTB 2020 na území města VM - Hrachovec U Kříže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Sport a volný </a:t>
                      </a:r>
                      <a:r>
                        <a:rPr lang="cs-CZ" dirty="0" smtClean="0"/>
                        <a:t>čas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15 000 Kč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2020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Taneční centrum </a:t>
                      </a:r>
                      <a:r>
                        <a:rPr lang="cs-CZ" dirty="0" err="1"/>
                        <a:t>ValMez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Zakoupení akrobatických šál a závěsného příslušenství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Sport a volný čas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5 000 Kč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2020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Taneční centrum </a:t>
                      </a:r>
                      <a:r>
                        <a:rPr lang="cs-CZ" dirty="0" err="1"/>
                        <a:t>ValMez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Protančené léto - soustředění pro mládež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Sport a volný čas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10 000 Kč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564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cs-CZ" altLang="cs-CZ" sz="4400" dirty="0" smtClean="0"/>
              <a:t> </a:t>
            </a:r>
            <a:endParaRPr lang="cs-CZ" alt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378"/>
            <a:ext cx="6400800" cy="648072"/>
          </a:xfrm>
        </p:spPr>
        <p:txBody>
          <a:bodyPr>
            <a:normAutofit fontScale="32500" lnSpcReduction="20000"/>
          </a:bodyPr>
          <a:lstStyle/>
          <a:p>
            <a:r>
              <a:rPr lang="cs-CZ" altLang="cs-CZ" sz="14400" b="1" dirty="0" smtClean="0"/>
              <a:t>Děkuji za pozornost</a:t>
            </a:r>
          </a:p>
          <a:p>
            <a:endParaRPr lang="cs-CZ" altLang="cs-CZ" sz="14400" b="1" dirty="0"/>
          </a:p>
          <a:p>
            <a:endParaRPr lang="cs-CZ" altLang="cs-CZ" sz="3600" b="1" i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60606"/>
            <a:ext cx="712310" cy="8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39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cs-CZ" altLang="cs-CZ" sz="4400" dirty="0" smtClean="0"/>
              <a:t> </a:t>
            </a:r>
            <a:endParaRPr lang="cs-CZ" alt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4347"/>
            <a:ext cx="8856984" cy="5505013"/>
          </a:xfrm>
        </p:spPr>
        <p:txBody>
          <a:bodyPr>
            <a:normAutofit/>
          </a:bodyPr>
          <a:lstStyle/>
          <a:p>
            <a:pPr algn="just"/>
            <a:endParaRPr lang="cs-CZ" dirty="0" smtClean="0"/>
          </a:p>
          <a:p>
            <a:pPr algn="just"/>
            <a:endParaRPr lang="cs-CZ" dirty="0"/>
          </a:p>
          <a:p>
            <a:pPr algn="just"/>
            <a:r>
              <a:rPr lang="cs-CZ" dirty="0" smtClean="0"/>
              <a:t>Město </a:t>
            </a:r>
            <a:r>
              <a:rPr lang="cs-CZ" dirty="0"/>
              <a:t>Valašské Meziříčí poskytuje každoročně ze svého rozpočtu dotace na činnosti prospěšné pro město Valašské Meziříčí a jeho občany zejména v oblasti sociální, kulturní, sportu a volného času, </a:t>
            </a:r>
            <a:r>
              <a:rPr lang="cs-CZ" dirty="0" smtClean="0"/>
              <a:t>vzdělávání a </a:t>
            </a:r>
            <a:r>
              <a:rPr lang="cs-CZ" dirty="0"/>
              <a:t>životního prostředí. </a:t>
            </a:r>
            <a:endParaRPr lang="cs-CZ" dirty="0" smtClean="0"/>
          </a:p>
          <a:p>
            <a:pPr algn="just"/>
            <a:endParaRPr lang="cs-CZ" dirty="0"/>
          </a:p>
          <a:p>
            <a:pPr lvl="0"/>
            <a:r>
              <a:rPr lang="cs-CZ" sz="2800" b="1" u="sng" dirty="0"/>
              <a:t>Kdo může žádat o dotaci z rozpočtu města Valašského Meziříčí?</a:t>
            </a:r>
            <a:endParaRPr lang="cs-CZ" sz="2800" dirty="0"/>
          </a:p>
          <a:p>
            <a:pPr algn="just"/>
            <a:endParaRPr lang="cs-CZ" b="1" dirty="0"/>
          </a:p>
          <a:p>
            <a:pPr algn="just"/>
            <a:r>
              <a:rPr lang="cs-CZ" b="1" dirty="0"/>
              <a:t>Žadatel musí být</a:t>
            </a:r>
            <a:r>
              <a:rPr lang="cs-CZ" dirty="0"/>
              <a:t> </a:t>
            </a:r>
            <a:r>
              <a:rPr lang="cs-CZ" b="1" dirty="0"/>
              <a:t>právnická osoba</a:t>
            </a:r>
            <a:r>
              <a:rPr lang="cs-CZ" dirty="0"/>
              <a:t>, která, mimo jiné: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cs-CZ" dirty="0"/>
              <a:t>má sídlo na území města Valašské Meziříčí,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cs-CZ" dirty="0"/>
              <a:t>nebo na území města realizuje aktivitu,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cs-CZ" dirty="0"/>
              <a:t>nebo prokazatelně realizuje činnost ve prospěch občanů města Valašské Meziříčí.   </a:t>
            </a:r>
          </a:p>
          <a:p>
            <a:pPr algn="just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60606"/>
            <a:ext cx="712310" cy="8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0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cs-CZ" altLang="cs-CZ" sz="4400" dirty="0" smtClean="0"/>
              <a:t> </a:t>
            </a:r>
            <a:endParaRPr lang="cs-CZ" alt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4347"/>
            <a:ext cx="8856984" cy="5505013"/>
          </a:xfrm>
        </p:spPr>
        <p:txBody>
          <a:bodyPr>
            <a:normAutofit/>
          </a:bodyPr>
          <a:lstStyle/>
          <a:p>
            <a:pPr lvl="0"/>
            <a:r>
              <a:rPr lang="cs-CZ" sz="2800" b="1" u="sng" dirty="0"/>
              <a:t>Jaké dotace lze získat?</a:t>
            </a:r>
            <a:endParaRPr lang="cs-CZ" sz="2800" dirty="0"/>
          </a:p>
          <a:p>
            <a:pPr algn="just"/>
            <a:endParaRPr lang="cs-CZ" sz="2800" dirty="0" smtClean="0"/>
          </a:p>
          <a:p>
            <a:pPr algn="just"/>
            <a:r>
              <a:rPr lang="cs-CZ" dirty="0" smtClean="0"/>
              <a:t>Město </a:t>
            </a:r>
            <a:r>
              <a:rPr lang="cs-CZ" dirty="0"/>
              <a:t>Valašské Meziříčí poskytuje: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cs-CZ" b="1" dirty="0"/>
              <a:t>zejména </a:t>
            </a:r>
            <a:r>
              <a:rPr lang="cs-CZ" b="1" dirty="0">
                <a:hlinkClick r:id="rId5"/>
              </a:rPr>
              <a:t>programové dotace</a:t>
            </a:r>
            <a:r>
              <a:rPr lang="cs-CZ" b="1" dirty="0"/>
              <a:t> – </a:t>
            </a:r>
            <a:r>
              <a:rPr lang="cs-CZ" dirty="0"/>
              <a:t>účel dotace určuje město ve vyhlášeném programu. Jedná se o neinvestiční dotace. Investiční dotaci lze získat pouze v programu Sportoviště,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cs-CZ" b="1" dirty="0"/>
              <a:t>v ojedinělých případech individuální dotace</a:t>
            </a:r>
            <a:r>
              <a:rPr lang="cs-CZ" dirty="0"/>
              <a:t> – účel určuje žadatel. Dotace může být neinvestičního nebo investičního charakteru.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60606"/>
            <a:ext cx="712310" cy="803741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976832"/>
              </p:ext>
            </p:extLst>
          </p:nvPr>
        </p:nvGraphicFramePr>
        <p:xfrm>
          <a:off x="685800" y="39433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2" name="Objekt prostředí balíčkovače" showAsIcon="1" r:id="rId7" imgW="914400" imgH="771480" progId="Package">
                  <p:embed/>
                </p:oleObj>
              </mc:Choice>
              <mc:Fallback>
                <p:oleObj name="Objekt prostředí balíčkovače" showAsIcon="1" r:id="rId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39433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414589"/>
              </p:ext>
            </p:extLst>
          </p:nvPr>
        </p:nvGraphicFramePr>
        <p:xfrm>
          <a:off x="687196" y="5683140"/>
          <a:ext cx="98864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3" name="Objekt prostředí balíčkovače" showAsIcon="1" r:id="rId9" imgW="914400" imgH="771480" progId="Package">
                  <p:embed/>
                </p:oleObj>
              </mc:Choice>
              <mc:Fallback>
                <p:oleObj name="Objekt prostředí balíčkovače" showAsIcon="1" r:id="rId9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7196" y="5683140"/>
                        <a:ext cx="98864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1033"/>
              </p:ext>
            </p:extLst>
          </p:nvPr>
        </p:nvGraphicFramePr>
        <p:xfrm>
          <a:off x="1827753" y="56831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4" name="Objekt prostředí balíčkovače" showAsIcon="1" r:id="rId11" imgW="914400" imgH="771480" progId="Package">
                  <p:embed/>
                </p:oleObj>
              </mc:Choice>
              <mc:Fallback>
                <p:oleObj name="Objekt prostředí balíčkovače" showAsIcon="1" r:id="rId11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27753" y="56831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827521"/>
              </p:ext>
            </p:extLst>
          </p:nvPr>
        </p:nvGraphicFramePr>
        <p:xfrm>
          <a:off x="2987824" y="56831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5" name="Objekt prostředí balíčkovače" showAsIcon="1" r:id="rId13" imgW="914400" imgH="771480" progId="Package">
                  <p:embed/>
                </p:oleObj>
              </mc:Choice>
              <mc:Fallback>
                <p:oleObj name="Objekt prostředí balíčkovače" showAsIcon="1" r:id="rId1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87824" y="56831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568249"/>
              </p:ext>
            </p:extLst>
          </p:nvPr>
        </p:nvGraphicFramePr>
        <p:xfrm>
          <a:off x="685800" y="477566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6" name="Objekt prostředí balíčkovače" showAsIcon="1" r:id="rId15" imgW="914400" imgH="771480" progId="Package">
                  <p:embed/>
                </p:oleObj>
              </mc:Choice>
              <mc:Fallback>
                <p:oleObj name="Objekt prostředí balíčkovače" showAsIcon="1" r:id="rId1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85800" y="477566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112522"/>
              </p:ext>
            </p:extLst>
          </p:nvPr>
        </p:nvGraphicFramePr>
        <p:xfrm>
          <a:off x="1882074" y="394258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7" name="Objekt prostředí balíčkovače" showAsIcon="1" r:id="rId17" imgW="914400" imgH="771480" progId="Package">
                  <p:embed/>
                </p:oleObj>
              </mc:Choice>
              <mc:Fallback>
                <p:oleObj name="Objekt prostředí balíčkovače" showAsIcon="1" r:id="rId17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82074" y="394258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725943"/>
              </p:ext>
            </p:extLst>
          </p:nvPr>
        </p:nvGraphicFramePr>
        <p:xfrm>
          <a:off x="2987824" y="394258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8" name="Objekt prostředí balíčkovače" showAsIcon="1" r:id="rId19" imgW="914400" imgH="771480" progId="Package">
                  <p:embed/>
                </p:oleObj>
              </mc:Choice>
              <mc:Fallback>
                <p:oleObj name="Objekt prostředí balíčkovače" showAsIcon="1" r:id="rId19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987824" y="394258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889605"/>
              </p:ext>
            </p:extLst>
          </p:nvPr>
        </p:nvGraphicFramePr>
        <p:xfrm>
          <a:off x="1827753" y="4778895"/>
          <a:ext cx="101605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9" name="List" showAsIcon="1" r:id="rId22" imgW="914400" imgH="771480" progId="Excel.Sheet.8">
                  <p:embed/>
                </p:oleObj>
              </mc:Choice>
              <mc:Fallback>
                <p:oleObj name="List" showAsIcon="1" r:id="rId22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827753" y="4778895"/>
                        <a:ext cx="1016055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67325"/>
              </p:ext>
            </p:extLst>
          </p:nvPr>
        </p:nvGraphicFramePr>
        <p:xfrm>
          <a:off x="2987824" y="4756553"/>
          <a:ext cx="99709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List" showAsIcon="1" r:id="rId25" imgW="914400" imgH="771480" progId="Excel.Sheet.8">
                  <p:embed/>
                </p:oleObj>
              </mc:Choice>
              <mc:Fallback>
                <p:oleObj name="List" showAsIcon="1" r:id="rId25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987824" y="4756553"/>
                        <a:ext cx="997098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50704"/>
              </p:ext>
            </p:extLst>
          </p:nvPr>
        </p:nvGraphicFramePr>
        <p:xfrm>
          <a:off x="4128938" y="4756552"/>
          <a:ext cx="1016894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List" showAsIcon="1" r:id="rId28" imgW="914400" imgH="771480" progId="Excel.Sheet.8">
                  <p:embed/>
                </p:oleObj>
              </mc:Choice>
              <mc:Fallback>
                <p:oleObj name="List" showAsIcon="1" r:id="rId28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128938" y="4756552"/>
                        <a:ext cx="1016894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695426"/>
              </p:ext>
            </p:extLst>
          </p:nvPr>
        </p:nvGraphicFramePr>
        <p:xfrm>
          <a:off x="5289848" y="4747718"/>
          <a:ext cx="99709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" name="List" showAsIcon="1" r:id="rId31" imgW="914400" imgH="771480" progId="Excel.Sheet.8">
                  <p:embed/>
                </p:oleObj>
              </mc:Choice>
              <mc:Fallback>
                <p:oleObj name="List" showAsIcon="1" r:id="rId31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289848" y="4747718"/>
                        <a:ext cx="997098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803010"/>
              </p:ext>
            </p:extLst>
          </p:nvPr>
        </p:nvGraphicFramePr>
        <p:xfrm>
          <a:off x="6430962" y="4713107"/>
          <a:ext cx="102135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" name="List" showAsIcon="1" r:id="rId34" imgW="914400" imgH="771480" progId="Excel.Sheet.8">
                  <p:embed/>
                </p:oleObj>
              </mc:Choice>
              <mc:Fallback>
                <p:oleObj name="List" showAsIcon="1" r:id="rId34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430962" y="4713107"/>
                        <a:ext cx="1021358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007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cs-CZ" altLang="cs-CZ" sz="4400" dirty="0" smtClean="0"/>
              <a:t> </a:t>
            </a:r>
            <a:endParaRPr lang="cs-CZ" alt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4347"/>
            <a:ext cx="8856984" cy="5505013"/>
          </a:xfrm>
        </p:spPr>
        <p:txBody>
          <a:bodyPr>
            <a:normAutofit/>
          </a:bodyPr>
          <a:lstStyle/>
          <a:p>
            <a:pPr lvl="0"/>
            <a:r>
              <a:rPr lang="cs-CZ" sz="2800" b="1" u="sng" dirty="0"/>
              <a:t>Kde jsou uveřejněny vyhlašované programy?</a:t>
            </a:r>
            <a:endParaRPr lang="cs-CZ" sz="2800" dirty="0"/>
          </a:p>
          <a:p>
            <a:pPr algn="just"/>
            <a:endParaRPr lang="cs-CZ" sz="2100" dirty="0" smtClean="0"/>
          </a:p>
          <a:p>
            <a:pPr algn="just"/>
            <a:r>
              <a:rPr lang="cs-CZ" dirty="0" smtClean="0"/>
              <a:t>Poskytovatel </a:t>
            </a:r>
            <a:r>
              <a:rPr lang="cs-CZ" dirty="0"/>
              <a:t>dotace uveřejňuje vyhlášené programy na daný rok na své úřední desce nejpozději 90 dnů před začátkem lhůty k podání nabídek a dále na </a:t>
            </a:r>
            <a:r>
              <a:rPr lang="cs-CZ" dirty="0" smtClean="0"/>
              <a:t>svých </a:t>
            </a:r>
            <a:r>
              <a:rPr lang="cs-CZ" dirty="0"/>
              <a:t>webových stránkách </a:t>
            </a: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www.valasskemezirici.cz/granty-prispevky-verejna-podpora/ds-1298/archiv=0&amp;p1=17588</a:t>
            </a:r>
            <a:r>
              <a:rPr lang="cs-CZ" dirty="0" smtClean="0"/>
              <a:t> </a:t>
            </a:r>
            <a:endParaRPr lang="cs-CZ" dirty="0"/>
          </a:p>
          <a:p>
            <a:pPr algn="just"/>
            <a:r>
              <a:rPr lang="cs-CZ" dirty="0" smtClean="0"/>
              <a:t>Program </a:t>
            </a:r>
            <a:r>
              <a:rPr lang="cs-CZ" dirty="0"/>
              <a:t>obsahuje mimo </a:t>
            </a:r>
            <a:r>
              <a:rPr lang="cs-CZ" dirty="0" smtClean="0"/>
              <a:t>jiné: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smtClean="0"/>
              <a:t>účel </a:t>
            </a:r>
            <a:r>
              <a:rPr lang="cs-CZ" dirty="0"/>
              <a:t>dotačního programu, </a:t>
            </a:r>
            <a:endParaRPr lang="cs-CZ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smtClean="0"/>
              <a:t>předpokládaný </a:t>
            </a:r>
            <a:r>
              <a:rPr lang="cs-CZ" dirty="0"/>
              <a:t>celkový objem peněžních prostředků vyčleněných na daný program, </a:t>
            </a:r>
            <a:endParaRPr lang="cs-CZ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smtClean="0"/>
              <a:t>maximální </a:t>
            </a:r>
            <a:r>
              <a:rPr lang="cs-CZ" dirty="0"/>
              <a:t>výši dotace, kterou můžete získat v daném programu, lhůty pro podání žádosti, </a:t>
            </a:r>
            <a:endParaRPr lang="cs-CZ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smtClean="0"/>
              <a:t>kritéria </a:t>
            </a:r>
            <a:r>
              <a:rPr lang="cs-CZ" dirty="0"/>
              <a:t>pro hodnocení žádosti </a:t>
            </a:r>
            <a:endParaRPr lang="cs-CZ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dirty="0" smtClean="0"/>
              <a:t>a </a:t>
            </a:r>
            <a:r>
              <a:rPr lang="cs-CZ" dirty="0"/>
              <a:t>další podmínky pro poskytnutí dotace. </a:t>
            </a:r>
            <a:endParaRPr lang="cs-CZ" dirty="0" smtClean="0"/>
          </a:p>
          <a:p>
            <a:pPr algn="just"/>
            <a:r>
              <a:rPr lang="cs-CZ" dirty="0" smtClean="0"/>
              <a:t>Program </a:t>
            </a:r>
            <a:r>
              <a:rPr lang="cs-CZ" dirty="0"/>
              <a:t>dále obsahuje kontaktní údaje na administrátora vyhlášeného programu, kterého můžete v případě dotazu kontaktovat. </a:t>
            </a:r>
          </a:p>
          <a:p>
            <a:pPr lvl="0" algn="just"/>
            <a:endParaRPr lang="cs-CZ" dirty="0">
              <a:solidFill>
                <a:srgbClr val="FF000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FF0000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60606"/>
            <a:ext cx="712310" cy="8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14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cs-CZ" altLang="cs-CZ" sz="4400" dirty="0" smtClean="0"/>
              <a:t> </a:t>
            </a:r>
            <a:endParaRPr lang="cs-CZ" alt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4347"/>
            <a:ext cx="8856984" cy="5505013"/>
          </a:xfrm>
        </p:spPr>
        <p:txBody>
          <a:bodyPr>
            <a:normAutofit/>
          </a:bodyPr>
          <a:lstStyle/>
          <a:p>
            <a:pPr lvl="0"/>
            <a:r>
              <a:rPr lang="cs-CZ" sz="2800" b="1" u="sng" dirty="0"/>
              <a:t>Jsou ještě nějaké další dokumenty mimo vyhlášené programy, s kterými je potřeba se seznámit před podáním žádosti</a:t>
            </a:r>
            <a:r>
              <a:rPr lang="cs-CZ" sz="2800" b="1" dirty="0"/>
              <a:t>?</a:t>
            </a:r>
            <a:endParaRPr lang="cs-CZ" sz="2800" dirty="0"/>
          </a:p>
          <a:p>
            <a:pPr algn="just"/>
            <a:r>
              <a:rPr lang="cs-CZ" sz="1900" b="1" dirty="0"/>
              <a:t>Ano, </a:t>
            </a:r>
            <a:r>
              <a:rPr lang="cs-CZ" sz="1900" dirty="0"/>
              <a:t>jedná se o</a:t>
            </a:r>
            <a:r>
              <a:rPr lang="cs-CZ" sz="1900" b="1" dirty="0"/>
              <a:t> </a:t>
            </a:r>
            <a:r>
              <a:rPr lang="cs-CZ" sz="1900" b="1" dirty="0">
                <a:hlinkClick r:id="rId5"/>
              </a:rPr>
              <a:t>Zásady pro poskytování dotací a návratných finančních výpomocí z rozpočtu města Valašské Meziříčí</a:t>
            </a:r>
            <a:r>
              <a:rPr lang="cs-CZ" sz="1900" b="1" dirty="0"/>
              <a:t> (dále jen „Zásady“).  </a:t>
            </a:r>
            <a:endParaRPr lang="cs-CZ" sz="1900" b="1" dirty="0" smtClean="0"/>
          </a:p>
          <a:p>
            <a:pPr algn="just"/>
            <a:r>
              <a:rPr lang="cs-CZ" sz="1900" dirty="0" smtClean="0"/>
              <a:t>Zásady </a:t>
            </a:r>
            <a:r>
              <a:rPr lang="cs-CZ" sz="1900" dirty="0"/>
              <a:t>jsou mimo jiné závazné pro žadatele a příjemce dotace.  Najdete v nich zejména obecnou informaci, co musí obsahovat žádost o dotaci, jak </a:t>
            </a:r>
            <a:r>
              <a:rPr lang="cs-CZ" sz="1900" dirty="0" smtClean="0"/>
              <a:t>ji </a:t>
            </a:r>
            <a:r>
              <a:rPr lang="cs-CZ" sz="1900" dirty="0"/>
              <a:t>podat, co jsou uznatelné a neuznatelné náklady, informace k hodnocení žádosti. </a:t>
            </a:r>
            <a:endParaRPr lang="cs-CZ" sz="1900" dirty="0" smtClean="0"/>
          </a:p>
          <a:p>
            <a:pPr algn="just"/>
            <a:r>
              <a:rPr lang="cs-CZ" sz="1900" dirty="0" smtClean="0"/>
              <a:t>Velmi </a:t>
            </a:r>
            <a:r>
              <a:rPr lang="cs-CZ" sz="1900" dirty="0"/>
              <a:t>důležitý je čl. 8 Povinnosti příjemce. </a:t>
            </a:r>
            <a:endParaRPr lang="cs-CZ" sz="1900" dirty="0" smtClean="0"/>
          </a:p>
          <a:p>
            <a:pPr algn="just"/>
            <a:r>
              <a:rPr lang="cs-CZ" sz="1900" dirty="0" smtClean="0"/>
              <a:t>Zásady </a:t>
            </a:r>
            <a:r>
              <a:rPr lang="cs-CZ" sz="1900" dirty="0"/>
              <a:t>jsou uvedeny na webových stránkách města </a:t>
            </a:r>
            <a:r>
              <a:rPr lang="cs-CZ" sz="1900" dirty="0" smtClean="0">
                <a:hlinkClick r:id="rId5"/>
              </a:rPr>
              <a:t>https</a:t>
            </a:r>
            <a:r>
              <a:rPr lang="cs-CZ" sz="1900" dirty="0">
                <a:hlinkClick r:id="rId5"/>
              </a:rPr>
              <a:t>://</a:t>
            </a:r>
            <a:r>
              <a:rPr lang="cs-CZ" sz="1900" dirty="0" smtClean="0">
                <a:hlinkClick r:id="rId5"/>
              </a:rPr>
              <a:t>www.valasskemezirici.cz/zasady-pro-poskytovani-dotaci-a-navratnych-financnich-vypomoci-ucinne-od-1-7-2020/d-43433/p1=17588</a:t>
            </a:r>
            <a:r>
              <a:rPr lang="cs-CZ" sz="1900" dirty="0" smtClean="0"/>
              <a:t> a </a:t>
            </a:r>
            <a:r>
              <a:rPr lang="cs-CZ" sz="1900" dirty="0"/>
              <a:t>dále jsou uvedeny v příloze každého vyhlášeného programu. </a:t>
            </a:r>
            <a:endParaRPr lang="cs-CZ" sz="1900" dirty="0" smtClean="0"/>
          </a:p>
          <a:p>
            <a:pPr algn="just"/>
            <a:r>
              <a:rPr lang="cs-CZ" sz="1900" dirty="0" smtClean="0"/>
              <a:t>Zásady </a:t>
            </a:r>
            <a:r>
              <a:rPr lang="cs-CZ" sz="1900" dirty="0"/>
              <a:t>mají obecný charakter, pokud jsou některá ustanovení upravená rozdílně ve vyhlášených programech (např. uznatelné náklady) </a:t>
            </a:r>
            <a:r>
              <a:rPr lang="cs-CZ" sz="1900" b="1" dirty="0"/>
              <a:t>má vyhlášený program přednost před zásadami.</a:t>
            </a:r>
          </a:p>
          <a:p>
            <a:pPr algn="l">
              <a:lnSpc>
                <a:spcPct val="80000"/>
              </a:lnSpc>
            </a:pPr>
            <a:endParaRPr lang="cs-CZ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60606"/>
            <a:ext cx="712310" cy="803741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406889"/>
              </p:ext>
            </p:extLst>
          </p:nvPr>
        </p:nvGraphicFramePr>
        <p:xfrm>
          <a:off x="6012160" y="375816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Dokument" showAsIcon="1" r:id="rId8" imgW="914400" imgH="771480" progId="Word.Document.12">
                  <p:embed/>
                </p:oleObj>
              </mc:Choice>
              <mc:Fallback>
                <p:oleObj name="Dokument" showAsIcon="1" r:id="rId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12160" y="375816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004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cs-CZ" altLang="cs-CZ" sz="4400" dirty="0" smtClean="0"/>
              <a:t> </a:t>
            </a:r>
            <a:endParaRPr lang="cs-CZ" alt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4347"/>
            <a:ext cx="8856984" cy="5505013"/>
          </a:xfrm>
        </p:spPr>
        <p:txBody>
          <a:bodyPr>
            <a:normAutofit/>
          </a:bodyPr>
          <a:lstStyle/>
          <a:p>
            <a:pPr lvl="0"/>
            <a:r>
              <a:rPr lang="cs-CZ" sz="2800" b="1" u="sng" dirty="0"/>
              <a:t>Na co si dát pozor při podání žádosti? </a:t>
            </a:r>
            <a:endParaRPr lang="cs-CZ" sz="2800" dirty="0"/>
          </a:p>
          <a:p>
            <a:pPr algn="just"/>
            <a:endParaRPr lang="cs-CZ" dirty="0" smtClean="0"/>
          </a:p>
          <a:p>
            <a:pPr algn="just"/>
            <a:r>
              <a:rPr lang="cs-CZ" sz="1900" dirty="0" smtClean="0"/>
              <a:t>Pro </a:t>
            </a:r>
            <a:r>
              <a:rPr lang="cs-CZ" sz="1900" dirty="0"/>
              <a:t>podání žádostí je nutné využít standardizovaný </a:t>
            </a:r>
            <a:r>
              <a:rPr lang="cs-CZ" sz="1900" dirty="0" smtClean="0">
                <a:hlinkClick r:id="rId5"/>
              </a:rPr>
              <a:t>formulář žádosti</a:t>
            </a:r>
            <a:r>
              <a:rPr lang="cs-CZ" sz="1900" dirty="0" smtClean="0"/>
              <a:t>, </a:t>
            </a:r>
            <a:r>
              <a:rPr lang="cs-CZ" sz="1900" dirty="0"/>
              <a:t>který </a:t>
            </a:r>
            <a:r>
              <a:rPr lang="cs-CZ" sz="1900" dirty="0" smtClean="0"/>
              <a:t>je uveden v příloze č.1 Zásad nebo </a:t>
            </a:r>
            <a:r>
              <a:rPr lang="cs-CZ" sz="1900" dirty="0"/>
              <a:t>v příloze vyhlášeného programu. </a:t>
            </a:r>
            <a:endParaRPr lang="cs-CZ" sz="1900" dirty="0" smtClean="0"/>
          </a:p>
          <a:p>
            <a:pPr algn="just"/>
            <a:r>
              <a:rPr lang="cs-CZ" sz="1900" dirty="0" smtClean="0"/>
              <a:t>Důležité </a:t>
            </a:r>
            <a:r>
              <a:rPr lang="cs-CZ" sz="1900" dirty="0"/>
              <a:t>je dodržet stanovenou lhůtu pro podání žádosti. </a:t>
            </a:r>
            <a:endParaRPr lang="cs-CZ" sz="1900" dirty="0" smtClean="0"/>
          </a:p>
          <a:p>
            <a:pPr algn="just"/>
            <a:r>
              <a:rPr lang="cs-CZ" sz="1900" b="1" dirty="0" smtClean="0"/>
              <a:t>Na </a:t>
            </a:r>
            <a:r>
              <a:rPr lang="cs-CZ" sz="1900" b="1" dirty="0"/>
              <a:t>žádosti, které budou doručeny po lhůtě, se nebere zřetel. </a:t>
            </a:r>
            <a:endParaRPr lang="cs-CZ" sz="1900" b="1" dirty="0" smtClean="0"/>
          </a:p>
          <a:p>
            <a:pPr algn="just"/>
            <a:r>
              <a:rPr lang="cs-CZ" sz="1900" dirty="0" smtClean="0"/>
              <a:t>Žádost </a:t>
            </a:r>
            <a:r>
              <a:rPr lang="cs-CZ" sz="1900" dirty="0"/>
              <a:t>obsahuje oddíl Rozpočet. V rozpočtu jsou u některých řádků uvedeny hvězdičky. Pokud vyplňujete žádost v počítači, řádky s hvězdičkou nevyplňujte, jsou na nich nastaveny automatické součty.  </a:t>
            </a:r>
            <a:endParaRPr lang="cs-CZ" sz="1900" dirty="0" smtClean="0"/>
          </a:p>
          <a:p>
            <a:pPr algn="just"/>
            <a:r>
              <a:rPr lang="cs-CZ" sz="1900" b="1" dirty="0" smtClean="0"/>
              <a:t>Nezapomeňte </a:t>
            </a:r>
            <a:r>
              <a:rPr lang="cs-CZ" sz="1900" b="1" dirty="0"/>
              <a:t>doložit všechny povinné přílohy, které jsou uvedeny na žádosti, případně ve vyhlášeném programu.</a:t>
            </a:r>
            <a:r>
              <a:rPr lang="cs-CZ" sz="1900" dirty="0"/>
              <a:t> </a:t>
            </a:r>
            <a:endParaRPr lang="cs-CZ" sz="1900" dirty="0" smtClean="0"/>
          </a:p>
          <a:p>
            <a:pPr algn="just"/>
            <a:r>
              <a:rPr lang="cs-CZ" sz="1900" dirty="0" smtClean="0"/>
              <a:t>Žádost </a:t>
            </a:r>
            <a:r>
              <a:rPr lang="cs-CZ" sz="1900" dirty="0"/>
              <a:t>se podává v jednom vyhotovení v písemné formě prostřednictvím podatelny nebo poštou </a:t>
            </a:r>
            <a:r>
              <a:rPr lang="cs-CZ" sz="1900" dirty="0" smtClean="0"/>
              <a:t>nebo dále </a:t>
            </a:r>
            <a:r>
              <a:rPr lang="cs-CZ" sz="1900" dirty="0"/>
              <a:t>elektronicky na adresu </a:t>
            </a:r>
            <a:r>
              <a:rPr lang="cs-CZ" sz="1900" u="sng" dirty="0">
                <a:hlinkClick r:id="rId6"/>
              </a:rPr>
              <a:t>epodatelna@muvalmez.cz</a:t>
            </a:r>
            <a:r>
              <a:rPr lang="cs-CZ" sz="1900" dirty="0"/>
              <a:t>  se zaručeným elektronickým podpisem nebo prostřednictvím datové schránky. </a:t>
            </a:r>
            <a:r>
              <a:rPr lang="cs-CZ" sz="1900" b="1" dirty="0"/>
              <a:t>Nenoste žádosti administrátorům na odbory!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60606"/>
            <a:ext cx="712310" cy="803741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955238"/>
              </p:ext>
            </p:extLst>
          </p:nvPr>
        </p:nvGraphicFramePr>
        <p:xfrm>
          <a:off x="6372200" y="234888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List" showAsIcon="1" r:id="rId9" imgW="914400" imgH="771480" progId="Excel.Sheet.12">
                  <p:embed/>
                </p:oleObj>
              </mc:Choice>
              <mc:Fallback>
                <p:oleObj name="List" showAsIcon="1" r:id="rId9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72200" y="234888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0040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cs-CZ" altLang="cs-CZ" sz="4400" dirty="0" smtClean="0"/>
              <a:t> </a:t>
            </a:r>
            <a:endParaRPr lang="cs-CZ" alt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4347"/>
            <a:ext cx="8856984" cy="5505013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800" b="1" u="sng" dirty="0"/>
              <a:t>V jakém termínu bude rozhodnuto o mé žádosti?</a:t>
            </a:r>
            <a:endParaRPr lang="cs-CZ" sz="2800" dirty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O </a:t>
            </a:r>
            <a:r>
              <a:rPr lang="cs-CZ" dirty="0"/>
              <a:t>žádostech o dotaci do 50 tis. Kč rozhoduje Rada města Valašské Meziříčí ve lhůtě do 60 dnů od doručení žádosti. O žádostech o dotaci nad 50 tis. Kč rozhoduje Zastupitelstvo města Valašské Meziříčí ve lhůtě do 90 dnů od doručení žádosti</a:t>
            </a:r>
            <a:r>
              <a:rPr lang="cs-CZ" dirty="0" smtClean="0"/>
              <a:t>.</a:t>
            </a:r>
          </a:p>
          <a:p>
            <a:pPr algn="just"/>
            <a:endParaRPr lang="cs-CZ" dirty="0"/>
          </a:p>
          <a:p>
            <a:pPr lvl="0"/>
            <a:r>
              <a:rPr lang="cs-CZ" sz="2800" b="1" u="sng" dirty="0"/>
              <a:t>Jak se dozvím, zda byla moje žádost schválena</a:t>
            </a:r>
            <a:r>
              <a:rPr lang="cs-CZ" sz="2800" dirty="0"/>
              <a:t>?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V případě, že Vaše žádost byla schválena, vyzve Vás administrátor k podpisu veřejnoprávní smlouvy o poskytnutí dotace z rozpočtu města Valašské Meziříčí. V případě, že Vaší žádosti nebylo vyhověno, sdělí Vám tuto skutečnost administrátor písemně bez zbytečného odkladu včetně důvodu, proč Vaší žádosti nebylo vyhověno.</a:t>
            </a:r>
          </a:p>
          <a:p>
            <a:pPr algn="l">
              <a:lnSpc>
                <a:spcPct val="80000"/>
              </a:lnSpc>
            </a:pPr>
            <a:endParaRPr lang="cs-CZ" dirty="0"/>
          </a:p>
          <a:p>
            <a:pPr lvl="0"/>
            <a:r>
              <a:rPr lang="cs-CZ" sz="2800" b="1" u="sng" dirty="0" smtClean="0"/>
              <a:t>Můžu </a:t>
            </a:r>
            <a:r>
              <a:rPr lang="cs-CZ" sz="2800" b="1" u="sng" dirty="0"/>
              <a:t>podat odvolání, pokud nebylo mé žádosti vyhověno?</a:t>
            </a:r>
            <a:endParaRPr lang="cs-CZ" sz="2800" dirty="0"/>
          </a:p>
          <a:p>
            <a:pPr lvl="0" algn="just"/>
            <a:endParaRPr lang="cs-CZ" dirty="0"/>
          </a:p>
          <a:p>
            <a:pPr lvl="0" algn="just"/>
            <a:r>
              <a:rPr lang="cs-CZ" dirty="0"/>
              <a:t>Ne, na přiznání dotace z rozpočtu města není právní nárok. </a:t>
            </a:r>
          </a:p>
          <a:p>
            <a:pPr algn="just">
              <a:lnSpc>
                <a:spcPct val="80000"/>
              </a:lnSpc>
            </a:pPr>
            <a:endParaRPr lang="cs-CZ" dirty="0" smtClean="0">
              <a:solidFill>
                <a:srgbClr val="FF0000"/>
              </a:solidFill>
            </a:endParaRPr>
          </a:p>
          <a:p>
            <a:pPr marL="342000" indent="-3420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60606"/>
            <a:ext cx="712310" cy="8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6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cs-CZ" altLang="cs-CZ" sz="4400" dirty="0" smtClean="0"/>
              <a:t> </a:t>
            </a:r>
            <a:endParaRPr lang="cs-CZ" alt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4347"/>
            <a:ext cx="8856984" cy="5505013"/>
          </a:xfrm>
        </p:spPr>
        <p:txBody>
          <a:bodyPr>
            <a:normAutofit/>
          </a:bodyPr>
          <a:lstStyle/>
          <a:p>
            <a:pPr lvl="0"/>
            <a:r>
              <a:rPr lang="cs-CZ" sz="2800" b="1" u="sng" dirty="0"/>
              <a:t>Mám nějaké povinnost po ukončení čerpání dotace?</a:t>
            </a:r>
            <a:endParaRPr lang="cs-CZ" sz="2800" dirty="0"/>
          </a:p>
          <a:p>
            <a:pPr algn="just"/>
            <a:endParaRPr lang="cs-CZ" sz="1900" dirty="0" smtClean="0"/>
          </a:p>
          <a:p>
            <a:pPr algn="just"/>
            <a:r>
              <a:rPr lang="cs-CZ" sz="1900" dirty="0" smtClean="0"/>
              <a:t>Ano</a:t>
            </a:r>
            <a:r>
              <a:rPr lang="cs-CZ" sz="1900" dirty="0"/>
              <a:t>, důležité je nezapomenout </a:t>
            </a:r>
            <a:r>
              <a:rPr lang="cs-CZ" sz="1900" b="1" dirty="0"/>
              <a:t>podat vyúčtování a závěrečnou zprávu</a:t>
            </a:r>
            <a:r>
              <a:rPr lang="cs-CZ" sz="1900" dirty="0"/>
              <a:t> k dotaci poskytnuté z rozpočtu města Valašské Meziříčí </a:t>
            </a:r>
            <a:r>
              <a:rPr lang="cs-CZ" sz="1900" dirty="0" smtClean="0"/>
              <a:t>v termínu do 15. ledna následujícího roku, pokud není v uzavřené smlouvě stanoveno jinak. </a:t>
            </a:r>
            <a:r>
              <a:rPr lang="cs-CZ" sz="1900" dirty="0"/>
              <a:t>Dále máte povinnost umožnit kontrolu pověřeným osobám provést kontrolu čerpání dotace.</a:t>
            </a:r>
          </a:p>
          <a:p>
            <a:pPr algn="just"/>
            <a:r>
              <a:rPr lang="cs-CZ" sz="1900" dirty="0"/>
              <a:t> </a:t>
            </a:r>
            <a:endParaRPr lang="cs-CZ" sz="1900" dirty="0" smtClean="0"/>
          </a:p>
          <a:p>
            <a:pPr algn="just"/>
            <a:endParaRPr lang="cs-CZ" sz="19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60606"/>
            <a:ext cx="712310" cy="803741"/>
          </a:xfrm>
          <a:prstGeom prst="rect">
            <a:avLst/>
          </a:prstGeom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47752"/>
              </p:ext>
            </p:extLst>
          </p:nvPr>
        </p:nvGraphicFramePr>
        <p:xfrm>
          <a:off x="4150804" y="36004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List" showAsIcon="1" r:id="rId7" imgW="914400" imgH="771480" progId="Excel.Sheet.12">
                  <p:embed/>
                </p:oleObj>
              </mc:Choice>
              <mc:Fallback>
                <p:oleObj name="List" showAsIcon="1" r:id="rId7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50804" y="36004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498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cs-CZ" altLang="cs-CZ" sz="4400" dirty="0" smtClean="0"/>
              <a:t> </a:t>
            </a:r>
            <a:endParaRPr lang="cs-CZ" altLang="cs-CZ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4347"/>
            <a:ext cx="8856984" cy="550501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2800" b="1" u="sng" dirty="0" smtClean="0"/>
              <a:t>Připravujeme dotační portál</a:t>
            </a:r>
            <a:endParaRPr lang="cs-CZ" sz="2800" dirty="0"/>
          </a:p>
          <a:p>
            <a:pPr lvl="0" algn="just"/>
            <a:r>
              <a:rPr lang="cs-CZ" sz="2000" b="1" dirty="0" smtClean="0">
                <a:solidFill>
                  <a:srgbClr val="FF0000"/>
                </a:solidFill>
              </a:rPr>
              <a:t>Informace	Schválené dotace  	Napište </a:t>
            </a:r>
            <a:r>
              <a:rPr lang="cs-CZ" sz="2000" b="1" dirty="0">
                <a:solidFill>
                  <a:srgbClr val="FF0000"/>
                </a:solidFill>
              </a:rPr>
              <a:t>nám</a:t>
            </a:r>
          </a:p>
          <a:p>
            <a:pPr algn="just"/>
            <a:r>
              <a:rPr lang="cs-CZ" sz="2000" b="1" dirty="0"/>
              <a:t>I. Jak žádat o dotaci nebo návratnou finanční výpomoc?</a:t>
            </a:r>
          </a:p>
          <a:p>
            <a:pPr algn="just"/>
            <a:r>
              <a:rPr lang="cs-CZ" sz="2000" b="1" dirty="0"/>
              <a:t>II. Zásady pro poskytování dotací a návratných finančních výpomocí z rozpočtu města Valašské meziříčí</a:t>
            </a:r>
          </a:p>
          <a:p>
            <a:pPr algn="just"/>
            <a:r>
              <a:rPr lang="cs-CZ" sz="2000" b="1" dirty="0"/>
              <a:t>III. Formuláře (žádost, vyúčtování)</a:t>
            </a:r>
          </a:p>
          <a:p>
            <a:pPr algn="just"/>
            <a:r>
              <a:rPr lang="cs-CZ" sz="2000" b="1" dirty="0"/>
              <a:t>IV. Vyhlášené programy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Kultura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Sport a volný čas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Sportoviště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Vzdělávání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Sociální a zdravotní služby, podpora zdraví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Ochrana životního prostředí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Rozvoj města</a:t>
            </a:r>
          </a:p>
          <a:p>
            <a:pPr algn="just"/>
            <a:r>
              <a:rPr lang="cs-CZ" sz="2000" b="1" dirty="0"/>
              <a:t>V. Individuální dotace </a:t>
            </a:r>
          </a:p>
          <a:p>
            <a:pPr algn="just"/>
            <a:r>
              <a:rPr lang="cs-CZ" sz="2000" b="1" dirty="0"/>
              <a:t>VI. Městská památková </a:t>
            </a:r>
            <a:r>
              <a:rPr lang="cs-CZ" sz="2000" b="1" dirty="0" smtClean="0"/>
              <a:t>zóna</a:t>
            </a:r>
            <a:endParaRPr lang="cs-CZ" sz="2000" b="1" dirty="0"/>
          </a:p>
          <a:p>
            <a:pPr algn="just"/>
            <a:endParaRPr lang="cs-CZ" sz="1900" dirty="0" smtClean="0"/>
          </a:p>
          <a:p>
            <a:pPr algn="just"/>
            <a:endParaRPr lang="cs-CZ" sz="19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60606"/>
            <a:ext cx="712310" cy="8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6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5722</TotalTime>
  <Words>252</Words>
  <Application>Microsoft Office PowerPoint</Application>
  <PresentationFormat>Předvádění na obrazovce (4:3)</PresentationFormat>
  <Paragraphs>121</Paragraphs>
  <Slides>11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Motiv Office</vt:lpstr>
      <vt:lpstr>Objekt prostředí balíčkovače</vt:lpstr>
      <vt:lpstr>List</vt:lpstr>
      <vt:lpstr>Dokument</vt:lpstr>
      <vt:lpstr> Jak žádat o dotaci z rozpočtu města Valašské Meziříčí    Ing. Hana Plevová Útvar interního auditu a kontroly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Městský úřad Valašské meziříčí Odbor kanceláře starosty (KaS)</dc:title>
  <dc:creator>Libor Kolář, Ing. Bc.</dc:creator>
  <cp:lastModifiedBy>Plevová Hana, Ing.</cp:lastModifiedBy>
  <cp:revision>346</cp:revision>
  <cp:lastPrinted>2019-06-25T11:37:26Z</cp:lastPrinted>
  <dcterms:created xsi:type="dcterms:W3CDTF">2015-09-14T12:09:41Z</dcterms:created>
  <dcterms:modified xsi:type="dcterms:W3CDTF">2020-09-01T08:25:16Z</dcterms:modified>
</cp:coreProperties>
</file>